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1" r:id="rId1"/>
  </p:sldMasterIdLst>
  <p:notesMasterIdLst>
    <p:notesMasterId r:id="rId11"/>
  </p:notesMasterIdLst>
  <p:sldIdLst>
    <p:sldId id="256" r:id="rId2"/>
    <p:sldId id="262" r:id="rId3"/>
    <p:sldId id="263" r:id="rId4"/>
    <p:sldId id="285" r:id="rId5"/>
    <p:sldId id="272" r:id="rId6"/>
    <p:sldId id="268" r:id="rId7"/>
    <p:sldId id="274" r:id="rId8"/>
    <p:sldId id="259" r:id="rId9"/>
    <p:sldId id="270" r:id="rId10"/>
  </p:sldIdLst>
  <p:sldSz cx="9144000" cy="5143500" type="screen16x9"/>
  <p:notesSz cx="6858000" cy="9144000"/>
  <p:embeddedFontLst>
    <p:embeddedFont>
      <p:font typeface="Roboto" panose="020B0604020202020204" charset="0"/>
      <p:regular r:id="rId12"/>
      <p:bold r:id="rId13"/>
      <p:italic r:id="rId14"/>
      <p:boldItalic r:id="rId15"/>
    </p:embeddedFont>
    <p:embeddedFont>
      <p:font typeface="Cambria Math" panose="02040503050406030204" pitchFamily="18" charset="0"/>
      <p:regular r:id="rId16"/>
    </p:embeddedFont>
    <p:embeddedFont>
      <p:font typeface="Lato Light" panose="020B0604020202020204" charset="0"/>
      <p:regular r:id="rId17"/>
      <p:bold r:id="rId18"/>
      <p:italic r:id="rId19"/>
      <p:boldItalic r:id="rId20"/>
    </p:embeddedFont>
    <p:embeddedFont>
      <p:font typeface="Montserrat" panose="020B0604020202020204" charset="0"/>
      <p:bold r:id="rId21"/>
      <p:boldItalic r:id="rId22"/>
    </p:embeddedFont>
    <p:embeddedFont>
      <p:font typeface="Segoe UI Emoji" panose="020B0502040204020203" pitchFamily="34" charset="0"/>
      <p:regular r:id="rId23"/>
    </p:embeddedFont>
    <p:embeddedFont>
      <p:font typeface="Century" panose="02040604050505020304" pitchFamily="18" charset="0"/>
      <p:regular r:id="rId24"/>
    </p:embeddedFont>
    <p:embeddedFont>
      <p:font typeface="Cambria" panose="02040503050406030204" pitchFamily="18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entaur" panose="02030504050205020304" pitchFamily="18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F305FA6-5F27-4D3A-8D90-7B0F69B010FD}">
  <a:tblStyle styleId="{2F305FA6-5F27-4D3A-8D90-7B0F69B010F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DE7EC"/>
          </a:solidFill>
        </a:fill>
      </a:tcStyle>
    </a:wholeTbl>
    <a:band1H>
      <a:tcTxStyle/>
      <a:tcStyle>
        <a:tcBdr/>
        <a:fill>
          <a:solidFill>
            <a:srgbClr val="FACCD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ACCD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2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21" Type="http://schemas.openxmlformats.org/officeDocument/2006/relationships/font" Target="fonts/font10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172790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92150" y="1143000"/>
            <a:ext cx="5457825" cy="30702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6" name="Google Shape;2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70525" cy="358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2858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92600" y="-11796713"/>
            <a:ext cx="2215991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4" name="Google Shape;8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21245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92600" y="-11796713"/>
            <a:ext cx="2215991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4" name="Google Shape;9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007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13808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92600" y="-11796713"/>
            <a:ext cx="2215991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47" name="Google Shape;14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26873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67903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-16992600" y="-11796713"/>
            <a:ext cx="22159913" cy="12465051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57" name="Google Shape;5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2021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8615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atercolor Splatters">
  <p:cSld name="Watercolor Splatter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3076865">
            <a:off x="-926915" y="4060604"/>
            <a:ext cx="4040894" cy="352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3076865">
            <a:off x="4821489" y="4153816"/>
            <a:ext cx="4040894" cy="352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3076865">
            <a:off x="6741838" y="4253776"/>
            <a:ext cx="4040894" cy="352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3076865">
            <a:off x="1848399" y="3877143"/>
            <a:ext cx="4040894" cy="3521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General Slide">
  <p:cSld name="4_General Slid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5"/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000"/>
                    </a14:imgEffect>
                    <a14:imgEffect>
                      <a14:brightnessContrast contrast="-3000"/>
                    </a14:imgEffect>
                  </a14:imgLayer>
                </a14:imgProps>
              </a:ext>
            </a:extLst>
          </a:blip>
          <a:srcRect/>
          <a:stretch/>
        </p:blipFill>
        <p:spPr>
          <a:xfrm rot="-5400000">
            <a:off x="2877511" y="-1779290"/>
            <a:ext cx="3323656" cy="7271659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30" name="Google Shape;30;p5"/>
          <p:cNvSpPr/>
          <p:nvPr/>
        </p:nvSpPr>
        <p:spPr>
          <a:xfrm>
            <a:off x="3516231" y="2809314"/>
            <a:ext cx="2111536" cy="299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 txBox="1"/>
          <p:nvPr/>
        </p:nvSpPr>
        <p:spPr>
          <a:xfrm>
            <a:off x="968831" y="1171779"/>
            <a:ext cx="7206342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2"/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MH2401: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2"/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Modelling Facebook</a:t>
            </a:r>
            <a:endParaRPr sz="4000" dirty="0">
              <a:latin typeface="Centaur" panose="02030504050205020304" pitchFamily="18" charset="0"/>
            </a:endParaRPr>
          </a:p>
        </p:txBody>
      </p:sp>
      <p:sp>
        <p:nvSpPr>
          <p:cNvPr id="8" name="Google Shape;41;p6">
            <a:extLst>
              <a:ext uri="{FF2B5EF4-FFF2-40B4-BE49-F238E27FC236}">
                <a16:creationId xmlns:a16="http://schemas.microsoft.com/office/drawing/2014/main" xmlns="" id="{8F8A5C2A-783B-4849-B63B-71B098067C26}"/>
              </a:ext>
            </a:extLst>
          </p:cNvPr>
          <p:cNvSpPr txBox="1"/>
          <p:nvPr/>
        </p:nvSpPr>
        <p:spPr>
          <a:xfrm>
            <a:off x="2952805" y="3430811"/>
            <a:ext cx="323838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600" dirty="0">
                <a:solidFill>
                  <a:schemeClr val="dk2"/>
                </a:solidFill>
                <a:latin typeface="Centaur" panose="02030504050205020304" pitchFamily="18" charset="0"/>
                <a:ea typeface="Lato Light"/>
                <a:cs typeface="Lato Light"/>
                <a:sym typeface="Lato Light"/>
              </a:rPr>
              <a:t>By: Humphrey George Chua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600" dirty="0" err="1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Toh</a:t>
            </a:r>
            <a:r>
              <a:rPr lang="en-SG" sz="1600" dirty="0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 Ker Yang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600" dirty="0" err="1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Toh</a:t>
            </a:r>
            <a:r>
              <a:rPr lang="en-SG" sz="1600" dirty="0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 </a:t>
            </a:r>
            <a:r>
              <a:rPr lang="en-SG" sz="1600" dirty="0" err="1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Heng</a:t>
            </a:r>
            <a:r>
              <a:rPr lang="en-SG" sz="1600" dirty="0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 Wai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600" dirty="0" err="1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Toh</a:t>
            </a:r>
            <a:r>
              <a:rPr lang="en-SG" sz="1600" dirty="0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 Hong Kai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600" dirty="0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Ronnie Lai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1600" dirty="0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Jeff Lim</a:t>
            </a:r>
            <a:endParaRPr sz="1600" dirty="0">
              <a:latin typeface="Centaur" panose="02030504050205020304" pitchFamily="18" charset="0"/>
            </a:endParaRPr>
          </a:p>
        </p:txBody>
      </p:sp>
      <p:pic>
        <p:nvPicPr>
          <p:cNvPr id="9" name="Picture 2" descr="https://lh4.googleusercontent.com/jf-0S5EHCltXIe1W7wpjB-mBo4J0BjiEoFQk15aCABFJX3izvb4coU_bUM9th_525f7JNuSOg7ldQ4fGNCmb5xoQekKuRu_7kgSP_IX0fzdJoH4JdgIokhYoUvrillqHZMq6tVstI3c">
            <a:extLst>
              <a:ext uri="{FF2B5EF4-FFF2-40B4-BE49-F238E27FC236}">
                <a16:creationId xmlns:a16="http://schemas.microsoft.com/office/drawing/2014/main" xmlns="" id="{71E901D1-97AC-4075-A54C-999D089E5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8" y="-177207"/>
            <a:ext cx="1619888" cy="114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7C5841E-03D8-48DF-8A33-85EF66E8AD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34"/>
          <a:stretch/>
        </p:blipFill>
        <p:spPr>
          <a:xfrm>
            <a:off x="5615796" y="2888188"/>
            <a:ext cx="3229692" cy="2177327"/>
          </a:xfrm>
          <a:prstGeom prst="rect">
            <a:avLst/>
          </a:prstGeom>
        </p:spPr>
      </p:pic>
      <p:pic>
        <p:nvPicPr>
          <p:cNvPr id="86" name="Google Shape;86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714898">
            <a:off x="6803924" y="-2392751"/>
            <a:ext cx="51977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1"/>
          <p:cNvSpPr txBox="1"/>
          <p:nvPr/>
        </p:nvSpPr>
        <p:spPr>
          <a:xfrm>
            <a:off x="330470" y="859399"/>
            <a:ext cx="7262092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37500"/>
              </a:lnSpc>
            </a:pPr>
            <a:r>
              <a:rPr lang="en-US" sz="2000" b="1" dirty="0">
                <a:solidFill>
                  <a:schemeClr val="dk2"/>
                </a:solidFill>
                <a:latin typeface="Century" panose="02040604050505020304" pitchFamily="18" charset="0"/>
                <a:ea typeface="Lato Light"/>
                <a:cs typeface="Lato Light"/>
                <a:sym typeface="Lato Light"/>
              </a:rPr>
              <a:t>In order to model Facebook, we must first look at the characteristics of the Facebook model. We notice that:</a:t>
            </a:r>
          </a:p>
        </p:txBody>
      </p:sp>
      <p:sp>
        <p:nvSpPr>
          <p:cNvPr id="90" name="Google Shape;90;p11"/>
          <p:cNvSpPr txBox="1"/>
          <p:nvPr/>
        </p:nvSpPr>
        <p:spPr>
          <a:xfrm>
            <a:off x="330470" y="1916523"/>
            <a:ext cx="6474367" cy="1411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Model is split into many clusters connected via a few edges between each cluster</a:t>
            </a:r>
          </a:p>
          <a:p>
            <a:pPr marL="285750" marR="0" lvl="0" indent="-28575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Large clusters appear to be more connected to each other than smaller clusters.</a:t>
            </a:r>
          </a:p>
          <a:p>
            <a:pPr marL="285750" marR="0" lvl="0" indent="-28575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2"/>
                </a:solidFill>
                <a:latin typeface="Centaur" panose="02030504050205020304" pitchFamily="18" charset="0"/>
                <a:sym typeface="Lato Light"/>
              </a:rPr>
              <a:t>Large clustering coefficient</a:t>
            </a:r>
          </a:p>
        </p:txBody>
      </p:sp>
      <p:pic>
        <p:nvPicPr>
          <p:cNvPr id="8" name="Picture 2" descr="https://lh4.googleusercontent.com/jf-0S5EHCltXIe1W7wpjB-mBo4J0BjiEoFQk15aCABFJX3izvb4coU_bUM9th_525f7JNuSOg7ldQ4fGNCmb5xoQekKuRu_7kgSP_IX0fzdJoH4JdgIokhYoUvrillqHZMq6tVstI3c">
            <a:extLst>
              <a:ext uri="{FF2B5EF4-FFF2-40B4-BE49-F238E27FC236}">
                <a16:creationId xmlns:a16="http://schemas.microsoft.com/office/drawing/2014/main" xmlns="" id="{1DF688B2-C30C-47D4-9587-8AE7F77DA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8" y="-177207"/>
            <a:ext cx="1619888" cy="114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 txBox="1"/>
          <p:nvPr/>
        </p:nvSpPr>
        <p:spPr>
          <a:xfrm>
            <a:off x="2690149" y="339459"/>
            <a:ext cx="3174530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dk2"/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Custom Random Model</a:t>
            </a:r>
            <a:endParaRPr sz="2600" dirty="0">
              <a:latin typeface="Centaur" panose="02030504050205020304" pitchFamily="18" charset="0"/>
            </a:endParaRPr>
          </a:p>
        </p:txBody>
      </p:sp>
      <p:sp>
        <p:nvSpPr>
          <p:cNvPr id="99" name="Google Shape;99;p12"/>
          <p:cNvSpPr txBox="1"/>
          <p:nvPr/>
        </p:nvSpPr>
        <p:spPr>
          <a:xfrm>
            <a:off x="565357" y="1343638"/>
            <a:ext cx="3758209" cy="1476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2"/>
                </a:solidFill>
                <a:latin typeface="Centaur" panose="02030504050205020304" pitchFamily="18" charset="0"/>
                <a:ea typeface="Lato Light"/>
                <a:cs typeface="Lato Light"/>
                <a:sym typeface="Lato Light"/>
              </a:rPr>
              <a:t>WS model used to form each cluster in order to obtain a high clustering coefficient. Clusters sorted to have the largest clusters in the middle and smallest at the end to create a distance between each cluster. </a:t>
            </a:r>
            <a:endParaRPr sz="1500" dirty="0">
              <a:latin typeface="Centaur" panose="02030504050205020304" pitchFamily="18" charset="0"/>
            </a:endParaRPr>
          </a:p>
        </p:txBody>
      </p:sp>
      <p:sp>
        <p:nvSpPr>
          <p:cNvPr id="100" name="Google Shape;100;p12"/>
          <p:cNvSpPr txBox="1"/>
          <p:nvPr/>
        </p:nvSpPr>
        <p:spPr>
          <a:xfrm>
            <a:off x="565357" y="1042704"/>
            <a:ext cx="2529232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Step 1</a:t>
            </a:r>
            <a:endParaRPr sz="1600" dirty="0">
              <a:latin typeface="Centaur" panose="02030504050205020304" pitchFamily="18" charset="0"/>
            </a:endParaRPr>
          </a:p>
        </p:txBody>
      </p:sp>
      <p:sp>
        <p:nvSpPr>
          <p:cNvPr id="101" name="Google Shape;101;p12"/>
          <p:cNvSpPr txBox="1"/>
          <p:nvPr/>
        </p:nvSpPr>
        <p:spPr>
          <a:xfrm>
            <a:off x="4558482" y="1343638"/>
            <a:ext cx="3992189" cy="1476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chemeClr val="dk2"/>
                </a:solidFill>
                <a:latin typeface="Centaur" panose="02030504050205020304" pitchFamily="18" charset="0"/>
                <a:ea typeface="Lato Light"/>
                <a:cs typeface="Lato Light"/>
                <a:sym typeface="Lato Light"/>
              </a:rPr>
              <a:t>Clusters can be connected to each other by applying ER model concept to each combination of 2 clusters. The probability used for each pair of clusters is inversely proportional to the distance between them.</a:t>
            </a:r>
            <a:endParaRPr lang="en-US" sz="1500" dirty="0">
              <a:latin typeface="Centaur" panose="02030504050205020304" pitchFamily="18" charset="0"/>
            </a:endParaRPr>
          </a:p>
        </p:txBody>
      </p:sp>
      <p:sp>
        <p:nvSpPr>
          <p:cNvPr id="102" name="Google Shape;102;p12"/>
          <p:cNvSpPr txBox="1"/>
          <p:nvPr/>
        </p:nvSpPr>
        <p:spPr>
          <a:xfrm>
            <a:off x="4558482" y="1042704"/>
            <a:ext cx="264987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2"/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Step 2</a:t>
            </a:r>
            <a:endParaRPr sz="1600" dirty="0">
              <a:latin typeface="Centaur" panose="02030504050205020304" pitchFamily="18" charset="0"/>
            </a:endParaRPr>
          </a:p>
        </p:txBody>
      </p:sp>
      <p:pic>
        <p:nvPicPr>
          <p:cNvPr id="103" name="Google Shape;10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8455719">
            <a:off x="7631499" y="-2490166"/>
            <a:ext cx="480577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2" descr="https://lh4.googleusercontent.com/jf-0S5EHCltXIe1W7wpjB-mBo4J0BjiEoFQk15aCABFJX3izvb4coU_bUM9th_525f7JNuSOg7ldQ4fGNCmb5xoQekKuRu_7kgSP_IX0fzdJoH4JdgIokhYoUvrillqHZMq6tVstI3c">
            <a:extLst>
              <a:ext uri="{FF2B5EF4-FFF2-40B4-BE49-F238E27FC236}">
                <a16:creationId xmlns:a16="http://schemas.microsoft.com/office/drawing/2014/main" xmlns="" id="{BABB8AB1-7CC4-4BE3-B35A-EDE03DD69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8" y="-177207"/>
            <a:ext cx="1619888" cy="114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69;p9">
            <a:extLst>
              <a:ext uri="{FF2B5EF4-FFF2-40B4-BE49-F238E27FC236}">
                <a16:creationId xmlns:a16="http://schemas.microsoft.com/office/drawing/2014/main" xmlns="" id="{C7347CDB-19E8-40F6-A8D7-57FC2CF0CBFC}"/>
              </a:ext>
            </a:extLst>
          </p:cNvPr>
          <p:cNvSpPr txBox="1"/>
          <p:nvPr/>
        </p:nvSpPr>
        <p:spPr>
          <a:xfrm>
            <a:off x="626120" y="3437603"/>
            <a:ext cx="3651295" cy="3411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1500" dirty="0">
                <a:latin typeface="Centaur" panose="02030504050205020304" pitchFamily="18" charset="0"/>
              </a:rPr>
              <a:t>total number of nodes</a:t>
            </a:r>
          </a:p>
          <a:p>
            <a:pPr lvl="0"/>
            <a:endParaRPr lang="en-US" sz="1500" dirty="0">
              <a:latin typeface="Centaur" panose="02030504050205020304" pitchFamily="18" charset="0"/>
            </a:endParaRPr>
          </a:p>
          <a:p>
            <a:pPr lvl="0"/>
            <a:r>
              <a:rPr lang="en-US" sz="1500" dirty="0">
                <a:latin typeface="Centaur" panose="02030504050205020304" pitchFamily="18" charset="0"/>
              </a:rPr>
              <a:t>number of clusters</a:t>
            </a:r>
          </a:p>
          <a:p>
            <a:pPr lvl="0"/>
            <a:endParaRPr lang="en-US" sz="1500" dirty="0">
              <a:latin typeface="Centaur" panose="02030504050205020304" pitchFamily="18" charset="0"/>
            </a:endParaRPr>
          </a:p>
          <a:p>
            <a:pPr lvl="0"/>
            <a:r>
              <a:rPr lang="en-US" sz="1500" dirty="0">
                <a:latin typeface="Centaur" panose="02030504050205020304" pitchFamily="18" charset="0"/>
              </a:rPr>
              <a:t>a number between 0 and 1 for calculating k with respect to the number of nodes in each WS graph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60C91BE-2A17-4BD1-BC56-94422747EA5F}"/>
              </a:ext>
            </a:extLst>
          </p:cNvPr>
          <p:cNvSpPr/>
          <p:nvPr/>
        </p:nvSpPr>
        <p:spPr>
          <a:xfrm>
            <a:off x="366954" y="3437603"/>
            <a:ext cx="259166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500" b="1" dirty="0">
                <a:latin typeface="Centaur" panose="02030504050205020304" pitchFamily="18" charset="0"/>
                <a:ea typeface="Segoe UI Emoji" panose="020B0502040204020203" pitchFamily="34" charset="0"/>
              </a:rPr>
              <a:t>n</a:t>
            </a:r>
          </a:p>
          <a:p>
            <a:pPr lvl="0"/>
            <a:endParaRPr lang="en-US" sz="1500" b="1" dirty="0">
              <a:latin typeface="Centaur" panose="02030504050205020304" pitchFamily="18" charset="0"/>
              <a:ea typeface="Segoe UI Emoji" panose="020B0502040204020203" pitchFamily="34" charset="0"/>
            </a:endParaRPr>
          </a:p>
          <a:p>
            <a:pPr lvl="0"/>
            <a:r>
              <a:rPr lang="en-US" sz="1500" b="1" dirty="0">
                <a:latin typeface="Centaur" panose="02030504050205020304" pitchFamily="18" charset="0"/>
                <a:ea typeface="Segoe UI Emoji" panose="020B0502040204020203" pitchFamily="34" charset="0"/>
              </a:rPr>
              <a:t>g</a:t>
            </a:r>
          </a:p>
          <a:p>
            <a:pPr lvl="0"/>
            <a:endParaRPr lang="en-US" sz="1500" b="1" dirty="0">
              <a:latin typeface="Centaur" panose="02030504050205020304" pitchFamily="18" charset="0"/>
              <a:ea typeface="Segoe UI Emoji" panose="020B0502040204020203" pitchFamily="34" charset="0"/>
            </a:endParaRPr>
          </a:p>
          <a:p>
            <a:pPr lvl="0"/>
            <a:r>
              <a:rPr lang="en-US" sz="1500" b="1" dirty="0" err="1">
                <a:latin typeface="Centaur" panose="02030504050205020304" pitchFamily="18" charset="0"/>
                <a:ea typeface="Segoe UI Emoji" panose="020B0502040204020203" pitchFamily="34" charset="0"/>
              </a:rPr>
              <a:t>i</a:t>
            </a:r>
            <a:r>
              <a:rPr lang="en-US" sz="1500" b="1" dirty="0">
                <a:latin typeface="Centaur" panose="02030504050205020304" pitchFamily="18" charset="0"/>
                <a:ea typeface="Segoe UI Emoji" panose="020B0502040204020203" pitchFamily="34" charset="0"/>
              </a:rPr>
              <a:t>   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C75C1D7-9EEB-4F2F-A5D7-D46487601484}"/>
              </a:ext>
            </a:extLst>
          </p:cNvPr>
          <p:cNvSpPr/>
          <p:nvPr/>
        </p:nvSpPr>
        <p:spPr>
          <a:xfrm>
            <a:off x="4855190" y="3442532"/>
            <a:ext cx="397867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500" dirty="0">
                <a:latin typeface="Centaur" panose="02030504050205020304" pitchFamily="18" charset="0"/>
              </a:rPr>
              <a:t>probability of edges being rewired in each WS graph</a:t>
            </a:r>
          </a:p>
          <a:p>
            <a:pPr lvl="0"/>
            <a:endParaRPr lang="en-US" sz="1500" dirty="0">
              <a:latin typeface="Centaur" panose="02030504050205020304" pitchFamily="18" charset="0"/>
            </a:endParaRPr>
          </a:p>
          <a:p>
            <a:pPr lvl="0"/>
            <a:r>
              <a:rPr lang="en-US" sz="1500" dirty="0">
                <a:latin typeface="Centaur" panose="02030504050205020304" pitchFamily="18" charset="0"/>
              </a:rPr>
              <a:t>probability of edges being formed between clusters at distance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4A939D94-0F4F-43CD-8155-E020D6B29303}"/>
              </a:ext>
            </a:extLst>
          </p:cNvPr>
          <p:cNvSpPr/>
          <p:nvPr/>
        </p:nvSpPr>
        <p:spPr>
          <a:xfrm>
            <a:off x="4572000" y="3437603"/>
            <a:ext cx="37222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500" b="1" dirty="0">
                <a:latin typeface="Centaur" panose="02030504050205020304" pitchFamily="18" charset="0"/>
                <a:ea typeface="Segoe UI Emoji" panose="020B0502040204020203" pitchFamily="34" charset="0"/>
              </a:rPr>
              <a:t>p</a:t>
            </a:r>
          </a:p>
          <a:p>
            <a:pPr lvl="0"/>
            <a:endParaRPr lang="en-US" sz="1500" b="1" dirty="0">
              <a:latin typeface="Centaur" panose="02030504050205020304" pitchFamily="18" charset="0"/>
              <a:ea typeface="Segoe UI Emoji" panose="020B0502040204020203" pitchFamily="34" charset="0"/>
            </a:endParaRPr>
          </a:p>
          <a:p>
            <a:pPr lvl="0"/>
            <a:r>
              <a:rPr lang="en-US" sz="1500" b="1" dirty="0">
                <a:latin typeface="Centaur" panose="02030504050205020304" pitchFamily="18" charset="0"/>
                <a:ea typeface="Segoe UI Emoji" panose="020B0502040204020203" pitchFamily="34" charset="0"/>
              </a:rPr>
              <a:t>q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xmlns="" id="{FD289A6C-C3BF-48E3-8EFA-BD5ED85478F3}"/>
              </a:ext>
            </a:extLst>
          </p:cNvPr>
          <p:cNvCxnSpPr>
            <a:cxnSpLocks/>
          </p:cNvCxnSpPr>
          <p:nvPr/>
        </p:nvCxnSpPr>
        <p:spPr>
          <a:xfrm>
            <a:off x="1977970" y="2961415"/>
            <a:ext cx="51610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82A59AF-611D-4877-B2BB-290D87D30438}"/>
              </a:ext>
            </a:extLst>
          </p:cNvPr>
          <p:cNvSpPr/>
          <p:nvPr/>
        </p:nvSpPr>
        <p:spPr>
          <a:xfrm>
            <a:off x="3834023" y="3032564"/>
            <a:ext cx="8867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latin typeface="Centaur" panose="02030504050205020304" pitchFamily="18" charset="0"/>
              </a:rPr>
              <a:t>Variables</a:t>
            </a:r>
            <a:endParaRPr lang="en-SG" sz="1600" b="1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2" grpId="0"/>
      <p:bldP spid="3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lh4.googleusercontent.com/jf-0S5EHCltXIe1W7wpjB-mBo4J0BjiEoFQk15aCABFJX3izvb4coU_bUM9th_525f7JNuSOg7ldQ4fGNCmb5xoQekKuRu_7kgSP_IX0fzdJoH4JdgIokhYoUvrillqHZMq6tVstI3c">
            <a:extLst>
              <a:ext uri="{FF2B5EF4-FFF2-40B4-BE49-F238E27FC236}">
                <a16:creationId xmlns:a16="http://schemas.microsoft.com/office/drawing/2014/main" xmlns="" id="{AACA3A19-B70D-4EC6-988A-C8BD5E76D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8" y="-177207"/>
            <a:ext cx="1619888" cy="114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xmlns="" id="{EB3FDFE0-AB0B-468D-88A5-CC8940844E5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18578174"/>
                  </p:ext>
                </p:extLst>
              </p:nvPr>
            </p:nvGraphicFramePr>
            <p:xfrm>
              <a:off x="2175294" y="270344"/>
              <a:ext cx="4793411" cy="460851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678611">
                      <a:extLst>
                        <a:ext uri="{9D8B030D-6E8A-4147-A177-3AD203B41FA5}">
                          <a16:colId xmlns:a16="http://schemas.microsoft.com/office/drawing/2014/main" xmlns="" val="1093748120"/>
                        </a:ext>
                      </a:extLst>
                    </a:gridCol>
                    <a:gridCol w="923027">
                      <a:extLst>
                        <a:ext uri="{9D8B030D-6E8A-4147-A177-3AD203B41FA5}">
                          <a16:colId xmlns:a16="http://schemas.microsoft.com/office/drawing/2014/main" xmlns="" val="2095764464"/>
                        </a:ext>
                      </a:extLst>
                    </a:gridCol>
                    <a:gridCol w="1518249">
                      <a:extLst>
                        <a:ext uri="{9D8B030D-6E8A-4147-A177-3AD203B41FA5}">
                          <a16:colId xmlns:a16="http://schemas.microsoft.com/office/drawing/2014/main" xmlns="" val="3255700746"/>
                        </a:ext>
                      </a:extLst>
                    </a:gridCol>
                    <a:gridCol w="974785">
                      <a:extLst>
                        <a:ext uri="{9D8B030D-6E8A-4147-A177-3AD203B41FA5}">
                          <a16:colId xmlns:a16="http://schemas.microsoft.com/office/drawing/2014/main" xmlns="" val="1562819091"/>
                        </a:ext>
                      </a:extLst>
                    </a:gridCol>
                    <a:gridCol w="698739">
                      <a:extLst>
                        <a:ext uri="{9D8B030D-6E8A-4147-A177-3AD203B41FA5}">
                          <a16:colId xmlns:a16="http://schemas.microsoft.com/office/drawing/2014/main" xmlns="" val="2103598228"/>
                        </a:ext>
                      </a:extLst>
                    </a:gridCol>
                  </a:tblGrid>
                  <a:tr h="652682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q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box>
                                  <m:boxPr>
                                    <m:ctrlPr>
                                      <a:rPr lang="en-SG" sz="1600" b="0" i="1" dirty="0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num>
                                      <m:den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den>
                                    </m:f>
                                  </m:e>
                                </m:box>
                              </m:oMath>
                            </m:oMathPara>
                          </a14:m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box>
                                  <m:boxPr>
                                    <m:ctrlPr>
                                      <a:rPr lang="en-SG" sz="1600" b="0" i="1" dirty="0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num>
                                      <m:den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9</m:t>
                                        </m:r>
                                      </m:den>
                                    </m:f>
                                  </m:e>
                                </m:box>
                              </m:oMath>
                            </m:oMathPara>
                          </a14:m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box>
                                  <m:boxPr>
                                    <m:ctrlPr>
                                      <a:rPr lang="en-SG" sz="1600" b="0" i="1" dirty="0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num>
                                      <m:den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16</m:t>
                                        </m:r>
                                      </m:den>
                                    </m:f>
                                  </m:e>
                                </m:box>
                              </m:oMath>
                            </m:oMathPara>
                          </a14:m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74603807"/>
                      </a:ext>
                    </a:extLst>
                  </a:tr>
                  <a:tr h="897148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q</a:t>
                          </a:r>
                        </a:p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/>
                          </a:r>
                          <a:b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</a:b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box>
                                  <m:boxPr>
                                    <m:ctrlPr>
                                      <a:rPr lang="en-SG" sz="1600" b="0" i="1" dirty="0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num>
                                      <m:den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den>
                                    </m:f>
                                  </m:e>
                                </m:box>
                              </m:oMath>
                            </m:oMathPara>
                          </a14:m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box>
                                  <m:boxPr>
                                    <m:ctrlPr>
                                      <a:rPr lang="en-SG" sz="1600" b="0" i="1" dirty="0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num>
                                      <m:den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9</m:t>
                                        </m:r>
                                      </m:den>
                                    </m:f>
                                  </m:e>
                                </m:box>
                              </m:oMath>
                            </m:oMathPara>
                          </a14:m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4191720485"/>
                      </a:ext>
                    </a:extLst>
                  </a:tr>
                  <a:tr h="1423358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endParaRPr lang="en-SG" sz="1400" b="1" i="1" dirty="0">
                            <a:solidFill>
                              <a:schemeClr val="bg1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q</a:t>
                          </a:r>
                        </a:p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box>
                                  <m:boxPr>
                                    <m:ctrlPr>
                                      <a:rPr lang="en-SG" sz="1600" b="0" i="1" dirty="0" smtClean="0">
                                        <a:solidFill>
                                          <a:schemeClr val="bg2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boxPr>
                                  <m:e>
                                    <m:argPr>
                                      <m:argSz m:val="-1"/>
                                    </m:argPr>
                                    <m:f>
                                      <m:fPr>
                                        <m:ctrlP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𝑞</m:t>
                                        </m:r>
                                      </m:num>
                                      <m:den>
                                        <m:r>
                                          <a:rPr lang="en-SG" sz="1600" b="0" i="1" dirty="0" smtClean="0">
                                            <a:solidFill>
                                              <a:schemeClr val="bg2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4</m:t>
                                        </m:r>
                                      </m:den>
                                    </m:f>
                                  </m:e>
                                </m:box>
                              </m:oMath>
                            </m:oMathPara>
                          </a14:m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455296318"/>
                      </a:ext>
                    </a:extLst>
                  </a:tr>
                  <a:tr h="940279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q</a:t>
                          </a:r>
                        </a:p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1822582887"/>
                      </a:ext>
                    </a:extLst>
                  </a:tr>
                  <a:tr h="695047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xmlns="" val="370044822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EB3FDFE0-AB0B-468D-88A5-CC8940844E5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18578174"/>
                  </p:ext>
                </p:extLst>
              </p:nvPr>
            </p:nvGraphicFramePr>
            <p:xfrm>
              <a:off x="2175294" y="270344"/>
              <a:ext cx="4793411" cy="4608514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678611">
                      <a:extLst>
                        <a:ext uri="{9D8B030D-6E8A-4147-A177-3AD203B41FA5}">
                          <a16:colId xmlns:a16="http://schemas.microsoft.com/office/drawing/2014/main" val="1093748120"/>
                        </a:ext>
                      </a:extLst>
                    </a:gridCol>
                    <a:gridCol w="923027">
                      <a:extLst>
                        <a:ext uri="{9D8B030D-6E8A-4147-A177-3AD203B41FA5}">
                          <a16:colId xmlns:a16="http://schemas.microsoft.com/office/drawing/2014/main" val="2095764464"/>
                        </a:ext>
                      </a:extLst>
                    </a:gridCol>
                    <a:gridCol w="1518249">
                      <a:extLst>
                        <a:ext uri="{9D8B030D-6E8A-4147-A177-3AD203B41FA5}">
                          <a16:colId xmlns:a16="http://schemas.microsoft.com/office/drawing/2014/main" val="3255700746"/>
                        </a:ext>
                      </a:extLst>
                    </a:gridCol>
                    <a:gridCol w="974785">
                      <a:extLst>
                        <a:ext uri="{9D8B030D-6E8A-4147-A177-3AD203B41FA5}">
                          <a16:colId xmlns:a16="http://schemas.microsoft.com/office/drawing/2014/main" val="1562819091"/>
                        </a:ext>
                      </a:extLst>
                    </a:gridCol>
                    <a:gridCol w="698739">
                      <a:extLst>
                        <a:ext uri="{9D8B030D-6E8A-4147-A177-3AD203B41FA5}">
                          <a16:colId xmlns:a16="http://schemas.microsoft.com/office/drawing/2014/main" val="2103598228"/>
                        </a:ext>
                      </a:extLst>
                    </a:gridCol>
                  </a:tblGrid>
                  <a:tr h="652682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q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105600" t="-935" r="-110800" b="-6093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21250" t="-935" r="-73125" b="-60934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86087" t="-935" r="-1739" b="-60934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4603807"/>
                      </a:ext>
                    </a:extLst>
                  </a:tr>
                  <a:tr h="897148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q</a:t>
                          </a:r>
                        </a:p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321250" t="-72973" r="-73125" b="-34054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86087" t="-72973" r="-1739" b="-3405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191720485"/>
                      </a:ext>
                    </a:extLst>
                  </a:tr>
                  <a:tr h="1423358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endParaRPr lang="en-SG" sz="1400" b="1" i="1" dirty="0">
                            <a:solidFill>
                              <a:schemeClr val="bg1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q</a:t>
                          </a:r>
                        </a:p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l="-586087" t="-109871" r="-1739" b="-11630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55296318"/>
                      </a:ext>
                    </a:extLst>
                  </a:tr>
                  <a:tr h="940279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600" i="1" dirty="0">
                              <a:solidFill>
                                <a:schemeClr val="bg2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q</a:t>
                          </a:r>
                        </a:p>
                        <a:p>
                          <a:pPr algn="ctr"/>
                          <a:endParaRPr lang="en-SG" sz="16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22582887"/>
                      </a:ext>
                    </a:extLst>
                  </a:tr>
                  <a:tr h="695047"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4">
                            <a:lumMod val="20000"/>
                            <a:lumOff val="8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en-SG" sz="1400" i="1" dirty="0">
                            <a:solidFill>
                              <a:schemeClr val="bg2"/>
                            </a:solidFill>
                            <a:latin typeface="Cambria" panose="02040503050406030204" pitchFamily="18" charset="0"/>
                            <a:ea typeface="Cambria" panose="02040503050406030204" pitchFamily="18" charset="0"/>
                          </a:endParaRPr>
                        </a:p>
                        <a:p>
                          <a:pPr algn="ctr"/>
                          <a:r>
                            <a:rPr lang="en-SG" sz="1400" b="1" i="1" dirty="0">
                              <a:solidFill>
                                <a:schemeClr val="bg1"/>
                              </a:solidFill>
                              <a:latin typeface="Cambria" panose="02040503050406030204" pitchFamily="18" charset="0"/>
                              <a:ea typeface="Cambria" panose="02040503050406030204" pitchFamily="18" charset="0"/>
                            </a:rPr>
                            <a:t>WS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5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3700448221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4E3D49DD-0A9A-469E-B16D-5228B8AEAAB5}"/>
              </a:ext>
            </a:extLst>
          </p:cNvPr>
          <p:cNvSpPr/>
          <p:nvPr/>
        </p:nvSpPr>
        <p:spPr>
          <a:xfrm>
            <a:off x="3189767" y="581247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46A4A114-4F8D-4C8D-8960-580664FF9AC2}"/>
              </a:ext>
            </a:extLst>
          </p:cNvPr>
          <p:cNvSpPr/>
          <p:nvPr/>
        </p:nvSpPr>
        <p:spPr>
          <a:xfrm>
            <a:off x="4349552" y="581246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E1D6D28E-AB54-46EE-898D-BE22ABDA24E0}"/>
              </a:ext>
            </a:extLst>
          </p:cNvPr>
          <p:cNvSpPr/>
          <p:nvPr/>
        </p:nvSpPr>
        <p:spPr>
          <a:xfrm>
            <a:off x="4349552" y="1225300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2BB337C9-45EE-4595-AA7B-97F76E62F8C9}"/>
              </a:ext>
            </a:extLst>
          </p:cNvPr>
          <p:cNvSpPr/>
          <p:nvPr/>
        </p:nvSpPr>
        <p:spPr>
          <a:xfrm>
            <a:off x="5684876" y="530640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3B5FC26B-C44E-4631-A32F-B6A499CDD5AD}"/>
              </a:ext>
            </a:extLst>
          </p:cNvPr>
          <p:cNvSpPr/>
          <p:nvPr/>
        </p:nvSpPr>
        <p:spPr>
          <a:xfrm>
            <a:off x="5659128" y="1225300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D7A547A4-923E-4945-96D7-8169AF1216A8}"/>
              </a:ext>
            </a:extLst>
          </p:cNvPr>
          <p:cNvSpPr/>
          <p:nvPr/>
        </p:nvSpPr>
        <p:spPr>
          <a:xfrm>
            <a:off x="6452933" y="530640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633B75F5-196A-496A-BEEA-167A36AD15F6}"/>
              </a:ext>
            </a:extLst>
          </p:cNvPr>
          <p:cNvSpPr/>
          <p:nvPr/>
        </p:nvSpPr>
        <p:spPr>
          <a:xfrm>
            <a:off x="6523810" y="1225300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C7F855E1-FA6E-4301-8BF8-59E60AD3BA10}"/>
              </a:ext>
            </a:extLst>
          </p:cNvPr>
          <p:cNvSpPr/>
          <p:nvPr/>
        </p:nvSpPr>
        <p:spPr>
          <a:xfrm>
            <a:off x="5631611" y="2407038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D39522FF-8F49-4116-A34F-40C4155FB83E}"/>
              </a:ext>
            </a:extLst>
          </p:cNvPr>
          <p:cNvSpPr/>
          <p:nvPr/>
        </p:nvSpPr>
        <p:spPr>
          <a:xfrm>
            <a:off x="6452933" y="2329111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EDEA3AAA-4FB0-4B4F-91EB-9B2853DCB381}"/>
              </a:ext>
            </a:extLst>
          </p:cNvPr>
          <p:cNvSpPr/>
          <p:nvPr/>
        </p:nvSpPr>
        <p:spPr>
          <a:xfrm>
            <a:off x="6482116" y="3603984"/>
            <a:ext cx="269359" cy="2977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38024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7C5841E-03D8-48DF-8A33-85EF66E8AD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34" t="8994" b="-8994"/>
          <a:stretch/>
        </p:blipFill>
        <p:spPr>
          <a:xfrm>
            <a:off x="1307267" y="171965"/>
            <a:ext cx="3418373" cy="2304529"/>
          </a:xfrm>
          <a:prstGeom prst="rect">
            <a:avLst/>
          </a:prstGeom>
        </p:spPr>
      </p:pic>
      <p:pic>
        <p:nvPicPr>
          <p:cNvPr id="189" name="Google Shape;189;p21"/>
          <p:cNvPicPr preferRelativeResize="0"/>
          <p:nvPr/>
        </p:nvPicPr>
        <p:blipFill rotWithShape="1">
          <a:blip r:embed="rId4">
            <a:alphaModFix/>
          </a:blip>
          <a:srcRect t="39345"/>
          <a:stretch/>
        </p:blipFill>
        <p:spPr>
          <a:xfrm rot="16495922">
            <a:off x="-2989515" y="1011844"/>
            <a:ext cx="5713120" cy="311980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60;p8">
            <a:extLst>
              <a:ext uri="{FF2B5EF4-FFF2-40B4-BE49-F238E27FC236}">
                <a16:creationId xmlns:a16="http://schemas.microsoft.com/office/drawing/2014/main" xmlns="" id="{C06944B9-BDA8-477E-9451-837DC58A2F25}"/>
              </a:ext>
            </a:extLst>
          </p:cNvPr>
          <p:cNvSpPr txBox="1"/>
          <p:nvPr/>
        </p:nvSpPr>
        <p:spPr>
          <a:xfrm>
            <a:off x="4016809" y="2222421"/>
            <a:ext cx="579038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Custom Model Network Graph</a:t>
            </a:r>
            <a:endParaRPr sz="1600" dirty="0">
              <a:solidFill>
                <a:schemeClr val="accent6">
                  <a:lumMod val="50000"/>
                </a:schemeClr>
              </a:solidFill>
              <a:latin typeface="Centaur" panose="02030504050205020304" pitchFamily="18" charset="0"/>
            </a:endParaRPr>
          </a:p>
        </p:txBody>
      </p:sp>
      <p:pic>
        <p:nvPicPr>
          <p:cNvPr id="16" name="Picture 2" descr="https://lh4.googleusercontent.com/jf-0S5EHCltXIe1W7wpjB-mBo4J0BjiEoFQk15aCABFJX3izvb4coU_bUM9th_525f7JNuSOg7ldQ4fGNCmb5xoQekKuRu_7kgSP_IX0fzdJoH4JdgIokhYoUvrillqHZMq6tVstI3c">
            <a:extLst>
              <a:ext uri="{FF2B5EF4-FFF2-40B4-BE49-F238E27FC236}">
                <a16:creationId xmlns:a16="http://schemas.microsoft.com/office/drawing/2014/main" xmlns="" id="{476E316C-A2CC-4EB2-BCEB-09E807553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8" y="-177207"/>
            <a:ext cx="1619888" cy="114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Google Shape;60;p8">
            <a:extLst>
              <a:ext uri="{FF2B5EF4-FFF2-40B4-BE49-F238E27FC236}">
                <a16:creationId xmlns:a16="http://schemas.microsoft.com/office/drawing/2014/main" xmlns="" id="{4A032D52-06B1-4587-AC2C-71F3472F6CCC}"/>
              </a:ext>
            </a:extLst>
          </p:cNvPr>
          <p:cNvSpPr txBox="1"/>
          <p:nvPr/>
        </p:nvSpPr>
        <p:spPr>
          <a:xfrm>
            <a:off x="121264" y="2222421"/>
            <a:ext cx="579038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Facebook Network Graph</a:t>
            </a:r>
            <a:endParaRPr sz="1600" dirty="0">
              <a:solidFill>
                <a:schemeClr val="accent6">
                  <a:lumMod val="50000"/>
                </a:schemeClr>
              </a:solidFill>
              <a:latin typeface="Centaur" panose="02030504050205020304" pitchFamily="18" charset="0"/>
            </a:endParaRPr>
          </a:p>
        </p:txBody>
      </p:sp>
      <p:sp>
        <p:nvSpPr>
          <p:cNvPr id="10" name="Google Shape;60;p8">
            <a:extLst>
              <a:ext uri="{FF2B5EF4-FFF2-40B4-BE49-F238E27FC236}">
                <a16:creationId xmlns:a16="http://schemas.microsoft.com/office/drawing/2014/main" xmlns="" id="{E9CE0F29-0110-4F51-8D9B-90261B9B4E28}"/>
              </a:ext>
            </a:extLst>
          </p:cNvPr>
          <p:cNvSpPr txBox="1"/>
          <p:nvPr/>
        </p:nvSpPr>
        <p:spPr>
          <a:xfrm>
            <a:off x="226351" y="4656450"/>
            <a:ext cx="579038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Facebook Vertex Degree Distribution</a:t>
            </a:r>
            <a:endParaRPr sz="1600" dirty="0">
              <a:solidFill>
                <a:schemeClr val="accent6">
                  <a:lumMod val="50000"/>
                </a:schemeClr>
              </a:solidFill>
              <a:latin typeface="Centaur" panose="02030504050205020304" pitchFamily="18" charset="0"/>
            </a:endParaRPr>
          </a:p>
        </p:txBody>
      </p:sp>
      <p:sp>
        <p:nvSpPr>
          <p:cNvPr id="12" name="Google Shape;60;p8">
            <a:extLst>
              <a:ext uri="{FF2B5EF4-FFF2-40B4-BE49-F238E27FC236}">
                <a16:creationId xmlns:a16="http://schemas.microsoft.com/office/drawing/2014/main" xmlns="" id="{92AB3EAA-DD25-451A-9529-23979E9E264D}"/>
              </a:ext>
            </a:extLst>
          </p:cNvPr>
          <p:cNvSpPr txBox="1"/>
          <p:nvPr/>
        </p:nvSpPr>
        <p:spPr>
          <a:xfrm>
            <a:off x="4016809" y="4679006"/>
            <a:ext cx="579038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6">
                    <a:lumMod val="50000"/>
                  </a:schemeClr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Custom Model Vertex Degree Distribution</a:t>
            </a:r>
            <a:endParaRPr sz="1600" dirty="0">
              <a:solidFill>
                <a:schemeClr val="accent6">
                  <a:lumMod val="50000"/>
                </a:schemeClr>
              </a:solidFill>
              <a:latin typeface="Centaur" panose="020305040502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C61FDC0-5FA0-40F1-975B-1CE67FF73D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1642" y="1342"/>
            <a:ext cx="3175649" cy="23045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C6AE70D0-D4D0-4C05-8792-C5243F054B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3575" y="2458347"/>
            <a:ext cx="3325872" cy="232283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B3EE601A-D330-480E-8B38-014D8C077A7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5265" y="2476494"/>
            <a:ext cx="3325873" cy="228653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460076">
            <a:off x="-308087" y="3411509"/>
            <a:ext cx="11531175" cy="657275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9" name="Google Shape;149;p17"/>
          <p:cNvGraphicFramePr/>
          <p:nvPr>
            <p:extLst>
              <p:ext uri="{D42A27DB-BD31-4B8C-83A1-F6EECF244321}">
                <p14:modId xmlns:p14="http://schemas.microsoft.com/office/powerpoint/2010/main" val="2670855715"/>
              </p:ext>
            </p:extLst>
          </p:nvPr>
        </p:nvGraphicFramePr>
        <p:xfrm>
          <a:off x="235058" y="723012"/>
          <a:ext cx="8618543" cy="4146699"/>
        </p:xfrm>
        <a:graphic>
          <a:graphicData uri="http://schemas.openxmlformats.org/drawingml/2006/table">
            <a:tbl>
              <a:tblPr firstRow="1" bandRow="1">
                <a:noFill/>
                <a:tableStyleId>{2F305FA6-5F27-4D3A-8D90-7B0F69B010FD}</a:tableStyleId>
              </a:tblPr>
              <a:tblGrid>
                <a:gridCol w="97083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135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8058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56701">
                  <a:extLst>
                    <a:ext uri="{9D8B030D-6E8A-4147-A177-3AD203B41FA5}">
                      <a16:colId xmlns:a16="http://schemas.microsoft.com/office/drawing/2014/main" xmlns="" val="2077604589"/>
                    </a:ext>
                  </a:extLst>
                </a:gridCol>
                <a:gridCol w="1372979">
                  <a:extLst>
                    <a:ext uri="{9D8B030D-6E8A-4147-A177-3AD203B41FA5}">
                      <a16:colId xmlns:a16="http://schemas.microsoft.com/office/drawing/2014/main" xmlns="" val="1505507116"/>
                    </a:ext>
                  </a:extLst>
                </a:gridCol>
                <a:gridCol w="1507526">
                  <a:extLst>
                    <a:ext uri="{9D8B030D-6E8A-4147-A177-3AD203B41FA5}">
                      <a16:colId xmlns:a16="http://schemas.microsoft.com/office/drawing/2014/main" xmlns="" val="3153726572"/>
                    </a:ext>
                  </a:extLst>
                </a:gridCol>
                <a:gridCol w="1435739">
                  <a:extLst>
                    <a:ext uri="{9D8B030D-6E8A-4147-A177-3AD203B41FA5}">
                      <a16:colId xmlns:a16="http://schemas.microsoft.com/office/drawing/2014/main" xmlns="" val="1501602253"/>
                    </a:ext>
                  </a:extLst>
                </a:gridCol>
                <a:gridCol w="88058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1011888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2400" u="none" strike="noStrike" cap="none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entaur" panose="02030504050205020304" pitchFamily="18" charset="0"/>
                          <a:ea typeface="Roboto"/>
                          <a:cs typeface="Roboto"/>
                          <a:sym typeface="Roboto"/>
                        </a:rPr>
                        <a:t>Model</a:t>
                      </a:r>
                      <a:endParaRPr sz="2400" u="none" strike="noStrike" cap="none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entaur" panose="02030504050205020304" pitchFamily="18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0" marR="0" marT="21030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i="0" u="none" strike="noStrike" cap="none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entaur" panose="02030504050205020304" pitchFamily="18" charset="0"/>
                          <a:ea typeface="Montserrat"/>
                          <a:cs typeface="Montserrat"/>
                          <a:sym typeface="Montserrat"/>
                        </a:rPr>
                        <a:t>|V|</a:t>
                      </a:r>
                      <a:endParaRPr sz="2400" b="1" i="0" u="none" strike="noStrike" cap="none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entaur" panose="02030504050205020304" pitchFamily="18" charset="0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32425" marT="21030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i="0" u="none" strike="noStrike" cap="none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entaur" panose="02030504050205020304" pitchFamily="18" charset="0"/>
                          <a:ea typeface="Montserrat"/>
                          <a:cs typeface="Montserrat"/>
                          <a:sym typeface="Montserrat"/>
                        </a:rPr>
                        <a:t>|E|</a:t>
                      </a:r>
                      <a:endParaRPr sz="2400" b="1" i="0" u="none" strike="noStrike" cap="none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entaur" panose="02030504050205020304" pitchFamily="18" charset="0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32425" marT="21030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2400" b="1" i="0" u="none" strike="noStrike" cap="none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entaur" panose="02030504050205020304" pitchFamily="18" charset="0"/>
                          <a:ea typeface="Montserrat"/>
                          <a:cs typeface="Montserrat"/>
                          <a:sym typeface="Montserrat"/>
                        </a:rPr>
                        <a:t>CC</a:t>
                      </a:r>
                      <a:endParaRPr sz="2400" b="1" i="0" u="none" strike="noStrike" cap="none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entaur" panose="02030504050205020304" pitchFamily="18" charset="0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32425" marT="210300" marB="0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600" b="1" i="0" u="none" strike="noStrike" cap="none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entaur" panose="02030504050205020304" pitchFamily="18" charset="0"/>
                          <a:ea typeface="Montserrat"/>
                          <a:cs typeface="Montserrat"/>
                          <a:sym typeface="Montserrat"/>
                        </a:rPr>
                        <a:t>Average Path Length</a:t>
                      </a:r>
                    </a:p>
                  </a:txBody>
                  <a:tcPr marL="0" marR="32425" marT="210300" marB="0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600" b="1" i="0" u="none" strike="noStrike" cap="none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entaur" panose="02030504050205020304" pitchFamily="18" charset="0"/>
                          <a:ea typeface="Montserrat"/>
                          <a:cs typeface="Montserrat"/>
                          <a:sym typeface="Montserrat"/>
                        </a:rPr>
                        <a:t>Average Vertex Degree</a:t>
                      </a:r>
                    </a:p>
                  </a:txBody>
                  <a:tcPr marL="0" marR="32425" marT="210300" marB="0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600" b="1" i="0" u="none" strike="noStrike" cap="none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entaur" panose="02030504050205020304" pitchFamily="18" charset="0"/>
                          <a:ea typeface="Montserrat"/>
                          <a:cs typeface="Montserrat"/>
                          <a:sym typeface="Montserrat"/>
                        </a:rPr>
                        <a:t>Number of Triangles</a:t>
                      </a: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i="0" u="none" strike="noStrike" cap="none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entaur" panose="02030504050205020304" pitchFamily="18" charset="0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32425" marT="210300" marB="0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entaur" panose="02030504050205020304" pitchFamily="18" charset="0"/>
                          <a:ea typeface="Montserrat"/>
                          <a:cs typeface="Montserrat"/>
                          <a:sym typeface="Montserrat"/>
                        </a:rPr>
                        <a:t>Diameter</a:t>
                      </a:r>
                      <a:endParaRPr sz="1600" b="1" i="0" u="none" strike="noStrike" cap="none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entaur" panose="02030504050205020304" pitchFamily="18" charset="0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0" marR="32425" marT="210300" marB="0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6807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cs typeface="Montserrat"/>
                          <a:sym typeface="Montserrat"/>
                        </a:rPr>
                        <a:t>Facebook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sym typeface="Montserrat"/>
                        </a:rPr>
                        <a:t>4039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cs typeface="Montserrat"/>
                          <a:sym typeface="Montserrat"/>
                        </a:rPr>
                        <a:t>88234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800" b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0.6055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800" b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3.6925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800" b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43.691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800" b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1612010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sym typeface="Montserrat"/>
                        </a:rPr>
                        <a:t>8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7334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cs typeface="Montserrat"/>
                          <a:sym typeface="Montserrat"/>
                        </a:rPr>
                        <a:t>Custom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sym typeface="Montserrat"/>
                        </a:rPr>
                        <a:t>4039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800" b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86495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800" b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0.5341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800" b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-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800" b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42.830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G" sz="1800" b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1190685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cs typeface="Montserrat"/>
                          <a:sym typeface="Montserrat"/>
                        </a:rPr>
                        <a:t>-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7334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ER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sym typeface="Montserrat"/>
                        </a:rPr>
                        <a:t>4039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88574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0.0109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2.6034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43.859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14128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47334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WS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sym typeface="Montserrat"/>
                        </a:rPr>
                        <a:t>4039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88858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0.0655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3.2184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44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800625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5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47334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BA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sym typeface="Montserrat"/>
                        </a:rPr>
                        <a:t>4039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88374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0.0375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2.5123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43.760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86773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  <a:tr h="47334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MDA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dirty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  <a:sym typeface="Montserrat"/>
                        </a:rPr>
                        <a:t>4039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88605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0.0439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2.5098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43.874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105243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dirty="0" smtClean="0">
                          <a:solidFill>
                            <a:schemeClr val="bg2"/>
                          </a:solidFill>
                          <a:latin typeface="Centaur" panose="02030504050205020304" pitchFamily="18" charset="0"/>
                          <a:ea typeface="Segoe UI Emoji" panose="020B0502040204020203" pitchFamily="34" charset="0"/>
                        </a:rPr>
                        <a:t>4</a:t>
                      </a:r>
                      <a:endParaRPr sz="1800" b="0" dirty="0">
                        <a:solidFill>
                          <a:schemeClr val="bg2"/>
                        </a:solidFill>
                        <a:latin typeface="Centaur" panose="02030504050205020304" pitchFamily="18" charset="0"/>
                        <a:ea typeface="Segoe UI Emoji" panose="020B0502040204020203" pitchFamily="34" charset="0"/>
                      </a:endParaRPr>
                    </a:p>
                  </a:txBody>
                  <a:tcPr marL="82750" marR="32425" marT="150025" marB="16225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5" name="Picture 2" descr="https://lh4.googleusercontent.com/jf-0S5EHCltXIe1W7wpjB-mBo4J0BjiEoFQk15aCABFJX3izvb4coU_bUM9th_525f7JNuSOg7ldQ4fGNCmb5xoQekKuRu_7kgSP_IX0fzdJoH4JdgIokhYoUvrillqHZMq6tVstI3c">
            <a:extLst>
              <a:ext uri="{FF2B5EF4-FFF2-40B4-BE49-F238E27FC236}">
                <a16:creationId xmlns:a16="http://schemas.microsoft.com/office/drawing/2014/main" xmlns="" id="{660716B4-B106-4C51-963C-B65B34726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8" y="-177207"/>
            <a:ext cx="1619888" cy="114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8CFEFD91-A483-4D73-9A6D-37E2BC0D2042}"/>
              </a:ext>
            </a:extLst>
          </p:cNvPr>
          <p:cNvSpPr/>
          <p:nvPr/>
        </p:nvSpPr>
        <p:spPr>
          <a:xfrm>
            <a:off x="2305664" y="3775195"/>
            <a:ext cx="4198374" cy="481781"/>
          </a:xfrm>
          <a:prstGeom prst="rect">
            <a:avLst/>
          </a:prstGeom>
          <a:solidFill>
            <a:schemeClr val="accent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Google Shape;90;p11">
            <a:extLst>
              <a:ext uri="{FF2B5EF4-FFF2-40B4-BE49-F238E27FC236}">
                <a16:creationId xmlns:a16="http://schemas.microsoft.com/office/drawing/2014/main" xmlns="" id="{CBC8B8B3-1146-4F0A-97BE-D59F5F021C38}"/>
              </a:ext>
            </a:extLst>
          </p:cNvPr>
          <p:cNvSpPr txBox="1"/>
          <p:nvPr/>
        </p:nvSpPr>
        <p:spPr>
          <a:xfrm>
            <a:off x="493585" y="840759"/>
            <a:ext cx="7822532" cy="399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chemeClr val="bg2"/>
                </a:solidFill>
                <a:latin typeface="Centaur" panose="02030504050205020304" pitchFamily="18" charset="0"/>
                <a:sym typeface="Lato Light"/>
              </a:rPr>
              <a:t>Task: Using PSO, find the most suitable p and q to minimize error.</a:t>
            </a:r>
          </a:p>
          <a:p>
            <a:pPr lvl="4"/>
            <a:endParaRPr lang="en-US" sz="2000" b="1" dirty="0">
              <a:solidFill>
                <a:schemeClr val="bg2"/>
              </a:solidFill>
              <a:latin typeface="Centaur" panose="02030504050205020304" pitchFamily="18" charset="0"/>
              <a:sym typeface="Lato Light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Centaur" panose="02030504050205020304" pitchFamily="18" charset="0"/>
              </a:rPr>
              <a:t>Extract the “Trump-Kim Summit” data from google trend.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Centaur" panose="020305040502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Centaur" panose="02030504050205020304" pitchFamily="18" charset="0"/>
              </a:rPr>
              <a:t> Conduct SIR modelling process on the Custom Network Model.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Centaur" panose="020305040502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Centaur" panose="02030504050205020304" pitchFamily="18" charset="0"/>
              </a:rPr>
              <a:t>The aim is to reduce the total difference in the values between the modelled spread of information and the actual spread of information from the google trend graph. </a:t>
            </a:r>
            <a:br>
              <a:rPr lang="en-US" sz="2000" dirty="0">
                <a:latin typeface="Centaur" panose="02030504050205020304" pitchFamily="18" charset="0"/>
              </a:rPr>
            </a:br>
            <a:r>
              <a:rPr lang="en-US" sz="2000" dirty="0">
                <a:latin typeface="Centaur" panose="02030504050205020304" pitchFamily="18" charset="0"/>
              </a:rPr>
              <a:t>                           error term: ∑(</a:t>
            </a:r>
            <a:r>
              <a:rPr lang="en-US" sz="1800" dirty="0" err="1">
                <a:latin typeface="Centaur" panose="02030504050205020304" pitchFamily="18" charset="0"/>
              </a:rPr>
              <a:t>truevalue</a:t>
            </a:r>
            <a:r>
              <a:rPr lang="en-US" sz="2000" dirty="0">
                <a:latin typeface="Centaur" panose="02030504050205020304" pitchFamily="18" charset="0"/>
              </a:rPr>
              <a:t> − </a:t>
            </a:r>
            <a:r>
              <a:rPr lang="en-US" sz="1800" dirty="0" err="1">
                <a:latin typeface="Centaur" panose="02030504050205020304" pitchFamily="18" charset="0"/>
              </a:rPr>
              <a:t>estimatedvalue</a:t>
            </a:r>
            <a:r>
              <a:rPr lang="en-US" sz="2000" dirty="0">
                <a:latin typeface="Centaur" panose="02030504050205020304" pitchFamily="18" charset="0"/>
              </a:rPr>
              <a:t>)</a:t>
            </a:r>
            <a:r>
              <a:rPr lang="en-SG" sz="2000" baseline="30000" dirty="0">
                <a:latin typeface="Centaur" panose="02030504050205020304" pitchFamily="18" charset="0"/>
              </a:rPr>
              <a:t>2</a:t>
            </a:r>
            <a:endParaRPr lang="en-US" sz="2000" dirty="0">
              <a:latin typeface="Centaur" panose="020305040502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2000" dirty="0">
              <a:latin typeface="Centaur" panose="020305040502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Centaur" panose="02030504050205020304" pitchFamily="18" charset="0"/>
              </a:rPr>
              <a:t>Run the PSO function to search for optimal value of p and q.</a:t>
            </a:r>
          </a:p>
          <a:p>
            <a:pPr marL="342900" indent="-342900">
              <a:buFont typeface="+mj-lt"/>
              <a:buAutoNum type="arabicPeriod"/>
            </a:pPr>
            <a:endParaRPr lang="en-US" sz="2000" baseline="30000" dirty="0">
              <a:latin typeface="Centaur" panose="020305040502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SG" sz="2000" baseline="30000" dirty="0">
              <a:latin typeface="Centaur" panose="020305040502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SG" sz="2000" baseline="30000" dirty="0">
              <a:latin typeface="Centaur" panose="02030504050205020304" pitchFamily="18" charset="0"/>
            </a:endParaRPr>
          </a:p>
          <a:p>
            <a:endParaRPr lang="en-SG" sz="2000" baseline="30000" dirty="0">
              <a:latin typeface="Centaur" panose="02030504050205020304" pitchFamily="18" charset="0"/>
            </a:endParaRPr>
          </a:p>
          <a:p>
            <a:endParaRPr lang="en-SG" sz="2000" baseline="30000" dirty="0">
              <a:latin typeface="Centaur" panose="02030504050205020304" pitchFamily="18" charset="0"/>
            </a:endParaRPr>
          </a:p>
          <a:p>
            <a:endParaRPr lang="en-SG" sz="2000" baseline="30000" dirty="0">
              <a:latin typeface="Centaur" panose="02030504050205020304" pitchFamily="18" charset="0"/>
            </a:endParaRPr>
          </a:p>
          <a:p>
            <a:endParaRPr lang="en-US" sz="2000" baseline="30000" dirty="0">
              <a:solidFill>
                <a:schemeClr val="bg2"/>
              </a:solidFill>
              <a:latin typeface="Centaur" panose="02030504050205020304" pitchFamily="18" charset="0"/>
            </a:endParaRPr>
          </a:p>
          <a:p>
            <a:pPr algn="ctr"/>
            <a:endParaRPr lang="en-US" sz="2000" baseline="30000" dirty="0">
              <a:solidFill>
                <a:schemeClr val="bg2"/>
              </a:solidFill>
              <a:latin typeface="Centaur" panose="02030504050205020304" pitchFamily="18" charset="0"/>
            </a:endParaRPr>
          </a:p>
          <a:p>
            <a:endParaRPr lang="en-US" sz="2000" dirty="0">
              <a:latin typeface="Centaur" panose="02030504050205020304" pitchFamily="18" charset="0"/>
            </a:endParaRPr>
          </a:p>
        </p:txBody>
      </p:sp>
      <p:pic>
        <p:nvPicPr>
          <p:cNvPr id="225" name="Google Shape;225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8584362">
            <a:off x="6154369" y="-1117422"/>
            <a:ext cx="9144000" cy="6572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Picture 2" descr="https://lh4.googleusercontent.com/jf-0S5EHCltXIe1W7wpjB-mBo4J0BjiEoFQk15aCABFJX3izvb4coU_bUM9th_525f7JNuSOg7ldQ4fGNCmb5xoQekKuRu_7kgSP_IX0fzdJoH4JdgIokhYoUvrillqHZMq6tVstI3c">
            <a:extLst>
              <a:ext uri="{FF2B5EF4-FFF2-40B4-BE49-F238E27FC236}">
                <a16:creationId xmlns:a16="http://schemas.microsoft.com/office/drawing/2014/main" xmlns="" id="{CDA64A98-3214-4F60-8C97-3283064F8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8" y="-177207"/>
            <a:ext cx="1619888" cy="114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19642A68-D2E6-4F9D-ABD3-86AA547FA682}"/>
              </a:ext>
            </a:extLst>
          </p:cNvPr>
          <p:cNvSpPr/>
          <p:nvPr/>
        </p:nvSpPr>
        <p:spPr>
          <a:xfrm>
            <a:off x="5128959" y="3390982"/>
            <a:ext cx="1970110" cy="3491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B8C4291-749E-456B-82A0-4059970A8D09}"/>
              </a:ext>
            </a:extLst>
          </p:cNvPr>
          <p:cNvSpPr/>
          <p:nvPr/>
        </p:nvSpPr>
        <p:spPr>
          <a:xfrm>
            <a:off x="3441315" y="3401256"/>
            <a:ext cx="1463040" cy="3491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68425A8A-0011-4EF1-8D20-2BCB8D42C75A}"/>
              </a:ext>
            </a:extLst>
          </p:cNvPr>
          <p:cNvSpPr/>
          <p:nvPr/>
        </p:nvSpPr>
        <p:spPr>
          <a:xfrm>
            <a:off x="1753671" y="3401256"/>
            <a:ext cx="1463040" cy="34913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Google Shape;60;p8"/>
          <p:cNvSpPr txBox="1"/>
          <p:nvPr/>
        </p:nvSpPr>
        <p:spPr>
          <a:xfrm>
            <a:off x="205064" y="3369521"/>
            <a:ext cx="8559689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algn="ctr"/>
            <a:r>
              <a:rPr lang="en-SG" sz="1700" dirty="0">
                <a:solidFill>
                  <a:schemeClr val="bg2"/>
                </a:solidFill>
                <a:latin typeface="Centaur" panose="02030504050205020304" pitchFamily="18" charset="0"/>
              </a:rPr>
              <a:t>p = 0.285555          q = 0.645921         difference = 0.476836</a:t>
            </a:r>
          </a:p>
          <a:p>
            <a:pPr lvl="0" algn="ctr"/>
            <a:endParaRPr lang="en-SG" sz="1700" dirty="0">
              <a:solidFill>
                <a:schemeClr val="bg2"/>
              </a:solidFill>
              <a:latin typeface="Centaur" panose="02030504050205020304" pitchFamily="18" charset="0"/>
            </a:endParaRPr>
          </a:p>
        </p:txBody>
      </p:sp>
      <p:pic>
        <p:nvPicPr>
          <p:cNvPr id="8" name="Google Shape;40;p6">
            <a:extLst>
              <a:ext uri="{FF2B5EF4-FFF2-40B4-BE49-F238E27FC236}">
                <a16:creationId xmlns:a16="http://schemas.microsoft.com/office/drawing/2014/main" xmlns="" id="{3D608695-6AB8-4C0D-B213-2D1F782BAC7C}"/>
              </a:ext>
            </a:extLst>
          </p:cNvPr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8000"/>
                    </a14:imgEffect>
                  </a14:imgLayer>
                </a14:imgProps>
              </a:ext>
            </a:extLst>
          </a:blip>
          <a:srcRect/>
          <a:stretch/>
        </p:blipFill>
        <p:spPr>
          <a:xfrm rot="10508952">
            <a:off x="719554" y="-710398"/>
            <a:ext cx="7957484" cy="4345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2" descr="https://lh4.googleusercontent.com/jf-0S5EHCltXIe1W7wpjB-mBo4J0BjiEoFQk15aCABFJX3izvb4coU_bUM9th_525f7JNuSOg7ldQ4fGNCmb5xoQekKuRu_7kgSP_IX0fzdJoH4JdgIokhYoUvrillqHZMq6tVstI3c">
            <a:extLst>
              <a:ext uri="{FF2B5EF4-FFF2-40B4-BE49-F238E27FC236}">
                <a16:creationId xmlns:a16="http://schemas.microsoft.com/office/drawing/2014/main" xmlns="" id="{63204BCA-9B71-4B19-AA86-781CD130E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8" y="-177207"/>
            <a:ext cx="1619888" cy="114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7533021"/>
              </p:ext>
            </p:extLst>
          </p:nvPr>
        </p:nvGraphicFramePr>
        <p:xfrm>
          <a:off x="56708" y="3836712"/>
          <a:ext cx="8994826" cy="1121952"/>
        </p:xfrm>
        <a:graphic>
          <a:graphicData uri="http://schemas.openxmlformats.org/drawingml/2006/table">
            <a:tbl>
              <a:tblPr firstRow="1" bandRow="1">
                <a:tableStyleId>{2F305FA6-5F27-4D3A-8D90-7B0F69B010FD}</a:tableStyleId>
              </a:tblPr>
              <a:tblGrid>
                <a:gridCol w="74375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1927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1927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1927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927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6692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19274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1927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566928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566928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566928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566928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566928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566928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566928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</a:tblGrid>
              <a:tr h="3739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DAY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11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13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14</a:t>
                      </a:r>
                    </a:p>
                  </a:txBody>
                  <a:tcP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39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Google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14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100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3984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SIR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6.52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9.78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15.21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39.13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100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42.39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17.39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7.61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1.09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1.09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2018C51B-C686-4B5D-8307-8B2DDCBEAC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18008" y="395266"/>
            <a:ext cx="37338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617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3614" y="-571500"/>
            <a:ext cx="7456772" cy="6373586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/>
          <p:nvPr/>
        </p:nvSpPr>
        <p:spPr>
          <a:xfrm>
            <a:off x="2526141" y="690398"/>
            <a:ext cx="4091718" cy="4091718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2671158" y="2320758"/>
            <a:ext cx="380168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chemeClr val="dk2"/>
                </a:solidFill>
                <a:latin typeface="Centaur" panose="02030504050205020304" pitchFamily="18" charset="0"/>
                <a:ea typeface="Montserrat"/>
                <a:cs typeface="Montserrat"/>
                <a:sym typeface="Montserrat"/>
              </a:rPr>
              <a:t>Thank you!</a:t>
            </a:r>
            <a:endParaRPr dirty="0">
              <a:latin typeface="Centaur" panose="02030504050205020304" pitchFamily="18" charset="0"/>
            </a:endParaRPr>
          </a:p>
        </p:txBody>
      </p:sp>
      <p:pic>
        <p:nvPicPr>
          <p:cNvPr id="7" name="Picture 2" descr="https://lh4.googleusercontent.com/jf-0S5EHCltXIe1W7wpjB-mBo4J0BjiEoFQk15aCABFJX3izvb4coU_bUM9th_525f7JNuSOg7ldQ4fGNCmb5xoQekKuRu_7kgSP_IX0fzdJoH4JdgIokhYoUvrillqHZMq6tVstI3c">
            <a:extLst>
              <a:ext uri="{FF2B5EF4-FFF2-40B4-BE49-F238E27FC236}">
                <a16:creationId xmlns:a16="http://schemas.microsoft.com/office/drawing/2014/main" xmlns="" id="{27D7F6B4-0335-4655-B0BE-F3C76AC5F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8" y="-177207"/>
            <a:ext cx="1619888" cy="114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425</Words>
  <Application>Microsoft Office PowerPoint</Application>
  <PresentationFormat>On-screen Show (16:9)</PresentationFormat>
  <Paragraphs>190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Roboto</vt:lpstr>
      <vt:lpstr>Cambria Math</vt:lpstr>
      <vt:lpstr>Lato Light</vt:lpstr>
      <vt:lpstr>Montserrat</vt:lpstr>
      <vt:lpstr>Segoe UI Emoji</vt:lpstr>
      <vt:lpstr>Century</vt:lpstr>
      <vt:lpstr>Cambria</vt:lpstr>
      <vt:lpstr>Calibri</vt:lpstr>
      <vt:lpstr>Centaur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 Lim</dc:creator>
  <cp:lastModifiedBy>User</cp:lastModifiedBy>
  <cp:revision>47</cp:revision>
  <dcterms:modified xsi:type="dcterms:W3CDTF">2018-11-14T03:18:36Z</dcterms:modified>
</cp:coreProperties>
</file>